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856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4D90C-7EA7-4D59-BE80-09562348EFDD}" type="datetimeFigureOut">
              <a:rPr lang="es-ES" smtClean="0"/>
              <a:t>24/09/2014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7C77A-A90B-46C6-9C6A-D0A3D6A68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27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EBA0-931B-4D25-90FC-FC3B79642BB9}" type="datetime1">
              <a:rPr lang="es-ES" smtClean="0"/>
              <a:t>24/09/2014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F7FB-1302-4B42-89A6-D6E365D427FF}" type="datetime1">
              <a:rPr lang="es-ES" smtClean="0"/>
              <a:t>24/09/2014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1B95-2B0D-47B6-8820-CFCD7DE3F878}" type="datetime1">
              <a:rPr lang="es-ES" smtClean="0"/>
              <a:t>24/09/2014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66C1-9F9F-4970-8042-484AADD00152}" type="datetime1">
              <a:rPr lang="es-ES" smtClean="0"/>
              <a:t>24/09/2014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186C-5B7D-4B80-BD0E-236C8C9CA50E}" type="datetime1">
              <a:rPr lang="es-ES" smtClean="0"/>
              <a:t>24/09/2014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4CFF-91D7-457D-9FE2-4ABF17F293F5}" type="datetime1">
              <a:rPr lang="es-ES" smtClean="0"/>
              <a:t>24/09/2014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339F-54C5-4536-BB40-625B4404FCFC}" type="datetime1">
              <a:rPr lang="es-ES" smtClean="0"/>
              <a:t>24/09/2014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7C34-F04C-424D-80EA-DF1772AC2A8A}" type="datetime1">
              <a:rPr lang="es-ES" smtClean="0"/>
              <a:t>24/09/2014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760B-B42F-4520-BEC7-899F0D823160}" type="datetime1">
              <a:rPr lang="es-ES" smtClean="0"/>
              <a:t>24/09/2014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F2EC-7781-4683-9AF1-F907052717F9}" type="datetime1">
              <a:rPr lang="es-ES" smtClean="0"/>
              <a:t>24/09/2014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C890-7A42-4F45-B868-10201DB1042B}" type="datetime1">
              <a:rPr lang="es-ES" smtClean="0"/>
              <a:t>24/09/2014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DA222F4-BDB1-42FE-AD32-E199B5CC9AAE}" type="datetime1">
              <a:rPr lang="es-ES" smtClean="0"/>
              <a:t>24/09/2014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72" y="332656"/>
            <a:ext cx="1142227" cy="109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528129" y="1844824"/>
            <a:ext cx="5724637" cy="2989309"/>
            <a:chOff x="-5330" y="-3782"/>
            <a:chExt cx="11346" cy="6852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-5330" y="-3782"/>
              <a:ext cx="11346" cy="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30" y="-3782"/>
              <a:ext cx="11352" cy="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7145262" cy="1514599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/>
              <a:t>ITINERARIO FORMATIVO</a:t>
            </a:r>
            <a:br>
              <a:rPr lang="es-ES" sz="2800" b="1" dirty="0" smtClean="0"/>
            </a:br>
            <a:r>
              <a:rPr lang="es-ES" sz="2800" b="1" dirty="0" smtClean="0"/>
              <a:t> DESARROLLO </a:t>
            </a: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800" b="1" dirty="0" smtClean="0"/>
              <a:t>Y PERFECCIONAMIENTO DE </a:t>
            </a:r>
            <a:r>
              <a:rPr lang="es-ES" sz="2800" b="1" dirty="0"/>
              <a:t>D</a:t>
            </a:r>
            <a:r>
              <a:rPr lang="es-ES" sz="2800" b="1" dirty="0" smtClean="0"/>
              <a:t>IRECTIVOS/AS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endParaRPr lang="es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71059" y="5109831"/>
            <a:ext cx="7921518" cy="1744216"/>
          </a:xfrm>
        </p:spPr>
        <p:txBody>
          <a:bodyPr>
            <a:normAutofit/>
          </a:bodyPr>
          <a:lstStyle/>
          <a:p>
            <a:r>
              <a:rPr lang="es-ES" sz="1200" b="1" dirty="0">
                <a:solidFill>
                  <a:srgbClr val="92D050"/>
                </a:solidFill>
              </a:rPr>
              <a:t>ACES - Andalucía</a:t>
            </a:r>
          </a:p>
          <a:p>
            <a:r>
              <a:rPr lang="es-ES" sz="1200" b="1" dirty="0">
                <a:solidFill>
                  <a:srgbClr val="92D050"/>
                </a:solidFill>
              </a:rPr>
              <a:t>Asociación Andaluza de Centros de</a:t>
            </a:r>
          </a:p>
          <a:p>
            <a:r>
              <a:rPr lang="es-ES" sz="1200" b="1" dirty="0">
                <a:solidFill>
                  <a:srgbClr val="92D050"/>
                </a:solidFill>
              </a:rPr>
              <a:t>Enseñanza de la Economía Social</a:t>
            </a:r>
          </a:p>
        </p:txBody>
      </p:sp>
      <p:pic>
        <p:nvPicPr>
          <p:cNvPr id="10" name="9 Imagen" descr="http://www.aces-andalucia.org/firmacorreo/logo_aces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9620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://www.aces-andalucia.org/firmacorreo/iso-1400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14" y="5223040"/>
            <a:ext cx="5048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Logo 9001 ACC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38" y="5206247"/>
            <a:ext cx="49530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43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41568" cy="288032"/>
          </a:xfrm>
        </p:spPr>
        <p:txBody>
          <a:bodyPr>
            <a:noAutofit/>
          </a:bodyPr>
          <a:lstStyle/>
          <a:p>
            <a:pPr algn="r"/>
            <a:r>
              <a:rPr lang="es-E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ITINERARIO FORMATIVO: DESARROLLO Y PERFECCIONAMIENTO DE DIRECTIVOS/AS</a:t>
            </a:r>
            <a:endParaRPr lang="es-E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95536" y="476672"/>
            <a:ext cx="3816424" cy="61206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Introducción</a:t>
            </a:r>
          </a:p>
          <a:p>
            <a:pPr marL="0" indent="0" algn="just">
              <a:buNone/>
            </a:pPr>
            <a:endParaRPr lang="es-E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 </a:t>
            </a: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ejercicio  de  la  función  directiva  requiere  </a:t>
            </a: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formación </a:t>
            </a: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técnica, unas cualidades humanas propias de quienes ejercen el liderazgo y una ética de la dirección capaz de asumir los compromisos profesionales y de entusiasmar, ilusionar y aunar voluntades.</a:t>
            </a:r>
          </a:p>
          <a:p>
            <a:pPr marL="0" indent="0" algn="just">
              <a:buNone/>
            </a:pPr>
            <a:endParaRPr lang="es-E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ACES se plantea este  programa  modular  como un reto para las personas que quieran mejorar su tarea directiva y para preparar a quienes aspiren a la dirección: una  ambiciosa  apuesta  basada en principios rectores como la excelencia y la orientación al logro  escolar,  la  mejora  personal, la dimensión personalizada del proceso de enseñanza y aprendizaje.</a:t>
            </a:r>
          </a:p>
          <a:p>
            <a:pPr marL="0" indent="0" algn="just">
              <a:buNone/>
            </a:pPr>
            <a:endParaRPr lang="es-E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Queremos que sea una experiencia enriquecedora para cohesionar los equipos directivos y asimilar herramientas que fortalezcan su liderazgo, compartiendo con otros centros las realidades complejas que gestionan en el día a día, insistiendo en la importancia del aprendizaje colaborativo y el valor del trabajo en red.</a:t>
            </a:r>
          </a:p>
          <a:p>
            <a:pPr marL="0" indent="0" algn="just">
              <a:buNone/>
            </a:pPr>
            <a:endParaRPr lang="es-E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Pretendemos, igualmente, definir y desarrollar un modelo de gestión específico de las </a:t>
            </a: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cooperativas  de </a:t>
            </a: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enseñanza, que encaje y cohesione la </a:t>
            </a: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gestión de nuestros centros con el modelo educativo, al tiempo que nos aproximemos a una imagen y señas de identidad comunes.</a:t>
            </a:r>
          </a:p>
          <a:p>
            <a:pPr marL="0" indent="0" algn="just">
              <a:buNone/>
            </a:pPr>
            <a:endParaRPr lang="es-E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Parar a reflexionar y salir del entorno habitual ayuda a encauzar el reto de lograr la misión de los centros de manera viable consiguiendo una mejora en la eficacia de las reuniones internas.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pretende desarrollar competencias que se reparten a lo largo de los nueve módulos en tres bloques significativos: estratégicas, interpersonales y personales. En un primer bloque se aborda lo que tiene que ver con la dirección estratégica, es decir, la capacidad para identificar puntos fuertes y débiles, anticiparse a las tendencias del entorno o generar nuevas líneas, servicios y proyectos. En un segundo, se trabaja la capacidad para generar un ambiente de cohesión y colaboración así como la capacidad de desarrollar óptimamente el potencial del equipo. En lo que se refiere al bloque personal, la  toma  de  decisiones,  el  aprendizaje y el autocontrol y equilibrio son los aspectos a desarrollar.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sz="12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764704"/>
            <a:ext cx="3672408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6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General</a:t>
            </a:r>
            <a:endParaRPr lang="es-ES" sz="6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E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Dotar a los directivos y directivas de herramientas y criterios en todas las dimensiones de la gestión de un centro educativo para la mejora en la forma de decisiones estratégicas y operativas</a:t>
            </a:r>
            <a:endParaRPr lang="es-E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E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E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ES" sz="6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6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específicos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Asimilar los conceptos de cada dimensión de la gestión para la participación en la toma de decisiones.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Compartir experiencias, inquietudes y conocimientos con otros directivos y directivas.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Diferenciar entre las decisiones estratégicas y operativas</a:t>
            </a: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qué competencias críticas para el éxito del proyecto educativo deben desarrollar las personas del</a:t>
            </a: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 educativo (personal docente y no docente).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Alinear la incorporación de nuevas metodologías con el proyecto educativo de centro.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Poner en valor la propuesta educativa del centro: iniciativas para la captación, fidelización y posicionamiento.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Desarrollar la inteligencia legal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Fortalecimiento de equipos directivos mediante el trabajo en equipo y la </a:t>
            </a:r>
            <a:r>
              <a:rPr lang="es-E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intercooperación</a:t>
            </a: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6193234" y="2655084"/>
            <a:ext cx="5154633" cy="365760"/>
          </a:xfrm>
        </p:spPr>
        <p:txBody>
          <a:bodyPr/>
          <a:lstStyle/>
          <a:p>
            <a:r>
              <a:rPr lang="es-ES" dirty="0" smtClean="0"/>
              <a:t>Programa de desarrollo y perfeccionamiento directivo - Itinerario Formativo </a:t>
            </a:r>
          </a:p>
          <a:p>
            <a:r>
              <a:rPr lang="es-ES" dirty="0"/>
              <a:t>1ª Edición – Año 2.014</a:t>
            </a:r>
          </a:p>
        </p:txBody>
      </p:sp>
    </p:spTree>
    <p:extLst>
      <p:ext uri="{BB962C8B-B14F-4D97-AF65-F5344CB8AC3E}">
        <p14:creationId xmlns:p14="http://schemas.microsoft.com/office/powerpoint/2010/main" val="163935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pPr algn="r"/>
            <a:r>
              <a:rPr lang="es-E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ITINERARIO FORMATIVO: DESARROLLO Y PERFECCIONAMIENTO DE DIRECTIVOS/AS</a:t>
            </a:r>
            <a:endParaRPr lang="es-E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3657600" cy="395128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Metodología</a:t>
            </a:r>
          </a:p>
          <a:p>
            <a:pPr marL="114300" indent="0">
              <a:buNone/>
            </a:pPr>
            <a:endParaRPr lang="es-ES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Expositiva</a:t>
            </a:r>
            <a:r>
              <a:rPr lang="es-E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explicación de conceptos claves.</a:t>
            </a:r>
          </a:p>
          <a:p>
            <a:pPr marL="114300" indent="0">
              <a:buNone/>
            </a:pPr>
            <a:r>
              <a:rPr lang="es-E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Participativa: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por equipos.</a:t>
            </a:r>
          </a:p>
          <a:p>
            <a:pPr marL="114300" indent="0">
              <a:buNone/>
            </a:pPr>
            <a:r>
              <a:rPr lang="es-E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Práctica: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realización de casos prácticos e intercambio de experiencias.</a:t>
            </a:r>
          </a:p>
          <a:p>
            <a:pPr marL="114300" indent="0">
              <a:buNone/>
            </a:pPr>
            <a:r>
              <a:rPr lang="es-E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Aplicable: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entrega de material e itinerario para la implantación de modelos de gestión</a:t>
            </a:r>
          </a:p>
          <a:p>
            <a:pPr marL="114300" indent="0">
              <a:buNone/>
            </a:pPr>
            <a:endParaRPr lang="es-ES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Dirigido </a:t>
            </a:r>
            <a:r>
              <a:rPr 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</a:t>
            </a:r>
          </a:p>
          <a:p>
            <a:pPr marL="114300" indent="0">
              <a:buNone/>
            </a:pPr>
            <a:endParaRPr lang="es-E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Profesionales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centros de enseñanza asociados a ACES de cualquier nivel educativo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· que ocupen puestos de Dirección tanto en el centro educativo como en el Consejo Rector de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Cooperativa…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· que formen parte de equipos de coordinación o gestión: administradores/as, gerentes,</a:t>
            </a:r>
          </a:p>
          <a:p>
            <a:pPr marL="114300" indent="0">
              <a:buNone/>
            </a:pPr>
            <a:r>
              <a:rPr lang="pt-B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coordinadores</a:t>
            </a:r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/as de Ciclo, </a:t>
            </a:r>
            <a:r>
              <a:rPr lang="pt-B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jefes</a:t>
            </a:r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/as de </a:t>
            </a:r>
            <a:r>
              <a:rPr lang="pt-B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</a:t>
            </a:r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· aquellos que estén interesados en ocupar en el futuro un puesto directivo o de coordinación o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gestión.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37919" y="989880"/>
            <a:ext cx="3657600" cy="3951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r>
              <a:rPr lang="es-ES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 datos del programa:</a:t>
            </a:r>
            <a:endParaRPr lang="es-E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s-ES" sz="1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Participantes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máximo </a:t>
            </a: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25 .</a:t>
            </a:r>
            <a:endParaRPr lang="es-E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s-E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centros podrán inscribirse en los cursos que estén interesados, sin la obligación de realizar el itinerario completo.</a:t>
            </a:r>
          </a:p>
          <a:p>
            <a:pPr marL="114300" indent="0">
              <a:buNone/>
            </a:pPr>
            <a:endParaRPr lang="es-E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Además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lo largo del programa se contará con </a:t>
            </a:r>
            <a:endParaRPr lang="es-E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soporte virtual centrado en el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intercambio de aprendizajes significativos.</a:t>
            </a:r>
          </a:p>
          <a:p>
            <a:pPr marL="114300" indent="0">
              <a:buNone/>
            </a:pPr>
            <a:endParaRPr lang="es-E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Lugar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impartición:</a:t>
            </a:r>
          </a:p>
          <a:p>
            <a:pPr marL="114300" indent="0">
              <a:buNone/>
            </a:pPr>
            <a:endParaRPr lang="es-E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Escuela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Economía Social.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Plaza de la Merced, s/n. 41640 Osuna (Sevilla)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653136"/>
            <a:ext cx="333345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6062910" y="2524759"/>
            <a:ext cx="5415282" cy="365760"/>
          </a:xfrm>
        </p:spPr>
        <p:txBody>
          <a:bodyPr/>
          <a:lstStyle/>
          <a:p>
            <a:r>
              <a:rPr lang="es-ES" dirty="0" smtClean="0"/>
              <a:t>Programa de desarrollo y perfeccionamiento directivo - Itinerario Formativo</a:t>
            </a:r>
          </a:p>
          <a:p>
            <a:r>
              <a:rPr lang="es-ES" dirty="0"/>
              <a:t>1ª Edición – Año 2.014 </a:t>
            </a:r>
          </a:p>
        </p:txBody>
      </p:sp>
    </p:spTree>
    <p:extLst>
      <p:ext uri="{BB962C8B-B14F-4D97-AF65-F5344CB8AC3E}">
        <p14:creationId xmlns:p14="http://schemas.microsoft.com/office/powerpoint/2010/main" val="327758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41" y="-99392"/>
            <a:ext cx="5050904" cy="1152128"/>
          </a:xfrm>
        </p:spPr>
        <p:txBody>
          <a:bodyPr/>
          <a:lstStyle/>
          <a:p>
            <a:pPr algn="r"/>
            <a:r>
              <a:rPr lang="es-ES" sz="4000" dirty="0" smtClean="0"/>
              <a:t>MÓDULOS</a:t>
            </a:r>
            <a:endParaRPr lang="es-ES" sz="4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404664"/>
            <a:ext cx="3657600" cy="5721499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es-ES" sz="1000" b="1" dirty="0" smtClean="0"/>
          </a:p>
          <a:p>
            <a:pPr marL="114300" indent="0">
              <a:buNone/>
            </a:pPr>
            <a:endParaRPr lang="es-ES" sz="1000" b="1" dirty="0" smtClean="0"/>
          </a:p>
          <a:p>
            <a:pPr marL="114300" indent="0">
              <a:buNone/>
            </a:pPr>
            <a:r>
              <a:rPr lang="es-ES" sz="1000" b="1" dirty="0" smtClean="0"/>
              <a:t>LIDERAZGO PEDAGÓGICO PARA LA INNOVACIÓN </a:t>
            </a:r>
            <a:r>
              <a:rPr lang="es-ES" sz="1000" b="1" dirty="0"/>
              <a:t>EDUCATIVA</a:t>
            </a:r>
            <a:endParaRPr lang="es-ES" sz="1000" dirty="0"/>
          </a:p>
          <a:p>
            <a:pPr marL="114300" indent="0">
              <a:buNone/>
            </a:pPr>
            <a:r>
              <a:rPr lang="es-ES" sz="1000" b="1" dirty="0" smtClean="0"/>
              <a:t>(6 </a:t>
            </a:r>
            <a:r>
              <a:rPr lang="es-ES" sz="1000" b="1" dirty="0"/>
              <a:t>horas)</a:t>
            </a:r>
            <a:endParaRPr lang="es-ES" sz="1000" dirty="0"/>
          </a:p>
          <a:p>
            <a:pPr marL="114300" indent="0">
              <a:buNone/>
            </a:pPr>
            <a:r>
              <a:rPr lang="es-ES" sz="1000" dirty="0"/>
              <a:t>Conceptos clave</a:t>
            </a:r>
          </a:p>
          <a:p>
            <a:pPr marL="114300" indent="0">
              <a:buNone/>
            </a:pPr>
            <a:r>
              <a:rPr lang="es-ES" sz="1000" dirty="0"/>
              <a:t>Liderazgo pedagógico</a:t>
            </a:r>
          </a:p>
          <a:p>
            <a:pPr marL="114300" indent="0">
              <a:buNone/>
            </a:pPr>
            <a:r>
              <a:rPr lang="es-ES" sz="1000" dirty="0"/>
              <a:t>- Alineación de la práctica educativa con las Finalidades</a:t>
            </a:r>
          </a:p>
          <a:p>
            <a:pPr marL="114300" indent="0">
              <a:buNone/>
            </a:pPr>
            <a:r>
              <a:rPr lang="es-ES" sz="1000" dirty="0"/>
              <a:t>Educativas.</a:t>
            </a:r>
          </a:p>
          <a:p>
            <a:pPr marL="114300" indent="0">
              <a:buNone/>
            </a:pPr>
            <a:r>
              <a:rPr lang="es-ES" sz="1000" dirty="0"/>
              <a:t>- Criterios y modelo para el desarrollo de un plan para la innovación educativa</a:t>
            </a:r>
          </a:p>
          <a:p>
            <a:pPr marL="114300" indent="0">
              <a:buNone/>
            </a:pPr>
            <a:endParaRPr lang="es-ES" sz="1000" b="1" dirty="0"/>
          </a:p>
          <a:p>
            <a:pPr marL="114300" indent="0">
              <a:buNone/>
            </a:pPr>
            <a:endParaRPr lang="es-ES" sz="1000" b="1" dirty="0" smtClean="0"/>
          </a:p>
          <a:p>
            <a:pPr marL="114300" indent="0">
              <a:buNone/>
            </a:pPr>
            <a:r>
              <a:rPr lang="es-ES" sz="1000" b="1" dirty="0" smtClean="0"/>
              <a:t>ESTRATEGIA </a:t>
            </a:r>
            <a:r>
              <a:rPr lang="es-ES" sz="1000" b="1" dirty="0"/>
              <a:t>Y EXCELENCIA EDUCATIVA</a:t>
            </a:r>
            <a:endParaRPr lang="es-ES" sz="1000" dirty="0"/>
          </a:p>
          <a:p>
            <a:pPr marL="114300" indent="0">
              <a:buNone/>
            </a:pPr>
            <a:r>
              <a:rPr lang="es-ES" sz="1000" b="1" dirty="0"/>
              <a:t>(4 horas)</a:t>
            </a:r>
            <a:endParaRPr lang="es-ES" sz="1000" dirty="0"/>
          </a:p>
          <a:p>
            <a:pPr marL="114300" indent="0">
              <a:buNone/>
            </a:pPr>
            <a:r>
              <a:rPr lang="es-ES" sz="1000" dirty="0"/>
              <a:t>Conceptos clave</a:t>
            </a:r>
          </a:p>
          <a:p>
            <a:pPr marL="114300" indent="0">
              <a:buNone/>
            </a:pPr>
            <a:r>
              <a:rPr lang="es-ES" sz="1000" dirty="0"/>
              <a:t>Tendencias educativas actuales</a:t>
            </a:r>
          </a:p>
          <a:p>
            <a:pPr marL="114300" indent="0">
              <a:buNone/>
            </a:pPr>
            <a:r>
              <a:rPr lang="es-ES" sz="1000" dirty="0"/>
              <a:t>La estrategia al servicio de la Misión</a:t>
            </a:r>
          </a:p>
          <a:p>
            <a:pPr marL="114300" indent="0">
              <a:buNone/>
            </a:pPr>
            <a:r>
              <a:rPr lang="es-ES" sz="1000" dirty="0"/>
              <a:t>Gestión estratégica vs. Gestión Operativa</a:t>
            </a:r>
          </a:p>
          <a:p>
            <a:pPr marL="114300" indent="0">
              <a:buNone/>
            </a:pPr>
            <a:r>
              <a:rPr lang="es-ES" sz="1000" dirty="0"/>
              <a:t>Criterios y modelo de definición de un Plan Estratégico</a:t>
            </a:r>
          </a:p>
          <a:p>
            <a:pPr marL="114300" indent="0">
              <a:buNone/>
            </a:pPr>
            <a:r>
              <a:rPr lang="es-ES" sz="1000" dirty="0"/>
              <a:t>de centro.</a:t>
            </a:r>
          </a:p>
          <a:p>
            <a:pPr marL="114300" indent="0">
              <a:buNone/>
            </a:pPr>
            <a:endParaRPr lang="es-ES" sz="1000" dirty="0"/>
          </a:p>
          <a:p>
            <a:pPr marL="114300" indent="0">
              <a:buNone/>
            </a:pPr>
            <a:r>
              <a:rPr lang="es-ES" sz="1000" b="1" dirty="0"/>
              <a:t>DESARROLLO DEL FACTOR HUMANO</a:t>
            </a:r>
            <a:endParaRPr lang="es-ES" sz="1000" dirty="0"/>
          </a:p>
          <a:p>
            <a:pPr marL="114300" indent="0">
              <a:buNone/>
            </a:pPr>
            <a:r>
              <a:rPr lang="es-ES" sz="1000" b="1" dirty="0"/>
              <a:t>(8 horas)</a:t>
            </a:r>
            <a:endParaRPr lang="es-ES" sz="1000" dirty="0"/>
          </a:p>
          <a:p>
            <a:pPr marL="114300" indent="0">
              <a:buNone/>
            </a:pPr>
            <a:r>
              <a:rPr lang="es-ES" sz="1000" dirty="0"/>
              <a:t>El Modelo de Gestión de RR.HH. por competencias</a:t>
            </a:r>
          </a:p>
          <a:p>
            <a:pPr marL="114300" indent="0">
              <a:buNone/>
            </a:pPr>
            <a:r>
              <a:rPr lang="es-ES" sz="1000" dirty="0"/>
              <a:t>Selección y entrevistas por competencias</a:t>
            </a:r>
          </a:p>
          <a:p>
            <a:pPr marL="114300" indent="0">
              <a:buNone/>
            </a:pPr>
            <a:r>
              <a:rPr lang="es-ES" sz="1000" dirty="0"/>
              <a:t>Evaluación del desempeño</a:t>
            </a:r>
          </a:p>
          <a:p>
            <a:pPr marL="114300" indent="0">
              <a:buNone/>
            </a:pPr>
            <a:r>
              <a:rPr lang="es-ES" sz="1000" dirty="0"/>
              <a:t>Políticas de Retribución y Compensación</a:t>
            </a:r>
          </a:p>
          <a:p>
            <a:pPr marL="114300" indent="0">
              <a:buNone/>
            </a:pPr>
            <a:r>
              <a:rPr lang="es-ES" sz="1000" dirty="0"/>
              <a:t>El Relevo Generacional</a:t>
            </a:r>
          </a:p>
          <a:p>
            <a:pPr marL="114300" indent="0">
              <a:buNone/>
            </a:pPr>
            <a:endParaRPr lang="es-ES" sz="1000" dirty="0"/>
          </a:p>
          <a:p>
            <a:pPr marL="114300" indent="0">
              <a:buNone/>
            </a:pPr>
            <a:r>
              <a:rPr lang="es-ES" sz="1000" b="1" dirty="0"/>
              <a:t>ENTORNO LEGAL</a:t>
            </a:r>
            <a:endParaRPr lang="es-ES" sz="1000" dirty="0"/>
          </a:p>
          <a:p>
            <a:pPr marL="114300" indent="0">
              <a:buNone/>
            </a:pPr>
            <a:r>
              <a:rPr lang="es-ES" sz="1000" b="1" dirty="0"/>
              <a:t>(8 horas)</a:t>
            </a:r>
            <a:endParaRPr lang="es-ES" sz="1000" dirty="0"/>
          </a:p>
          <a:p>
            <a:pPr marL="114300" indent="0">
              <a:buNone/>
            </a:pPr>
            <a:r>
              <a:rPr lang="es-ES" sz="1000" dirty="0"/>
              <a:t>Características del cargo directivo y Proyectos de dirección</a:t>
            </a:r>
          </a:p>
          <a:p>
            <a:pPr marL="114300" indent="0">
              <a:buNone/>
            </a:pPr>
            <a:r>
              <a:rPr lang="es-ES" sz="1000" dirty="0"/>
              <a:t>Legislación administrativa, educativa y laboral</a:t>
            </a:r>
          </a:p>
          <a:p>
            <a:pPr marL="114300" indent="0">
              <a:buNone/>
            </a:pPr>
            <a:r>
              <a:rPr lang="es-ES" sz="1000" dirty="0"/>
              <a:t>Órganos de gobierno de los centros</a:t>
            </a:r>
          </a:p>
          <a:p>
            <a:pPr marL="114300" indent="0">
              <a:buNone/>
            </a:pPr>
            <a:r>
              <a:rPr lang="es-ES" sz="1000" dirty="0"/>
              <a:t>Estructura </a:t>
            </a:r>
            <a:r>
              <a:rPr lang="es-ES" sz="1000" dirty="0" smtClean="0"/>
              <a:t>LOE/LOMCE</a:t>
            </a:r>
            <a:endParaRPr lang="es-ES" sz="1000" dirty="0"/>
          </a:p>
          <a:p>
            <a:pPr marL="114300" indent="0">
              <a:buNone/>
            </a:pPr>
            <a:r>
              <a:rPr lang="es-ES" sz="1000" dirty="0"/>
              <a:t>La responsabilidad civil del centro y de los docentes</a:t>
            </a:r>
          </a:p>
          <a:p>
            <a:pPr marL="114300" indent="0">
              <a:buNone/>
            </a:pPr>
            <a:endParaRPr lang="es-ES" sz="1000" dirty="0"/>
          </a:p>
          <a:p>
            <a:pPr marL="114300" indent="0">
              <a:buNone/>
            </a:pPr>
            <a:endParaRPr lang="es-ES" sz="1000" dirty="0"/>
          </a:p>
          <a:p>
            <a:pPr marL="114300" indent="0">
              <a:buNone/>
            </a:pPr>
            <a:endParaRPr lang="es-ES" sz="1000" dirty="0"/>
          </a:p>
          <a:p>
            <a:pPr marL="114300" indent="0">
              <a:buNone/>
            </a:pPr>
            <a:endParaRPr lang="es-E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419600" y="836712"/>
            <a:ext cx="3657600" cy="547260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MARKETING  EDUCATIVO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(8 horas)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- Estrategias de captación, fidelización y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posicionamiento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Marketing Estratégico y operativo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Componentes de diseño de un plan de marketing</a:t>
            </a:r>
          </a:p>
          <a:p>
            <a:pPr marL="114300" indent="0">
              <a:buNone/>
            </a:pPr>
            <a:endParaRPr lang="es-ES" sz="13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 smtClean="0">
                <a:ea typeface="Tahoma" panose="020B0604030504040204" pitchFamily="34" charset="0"/>
                <a:cs typeface="Tahoma" panose="020B0604030504040204" pitchFamily="34" charset="0"/>
              </a:rPr>
              <a:t>LIDERAZGO </a:t>
            </a: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Y COACHING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(16 horas)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Estilos de dirección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Gestión de Equipos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Habilidades directivas: resolución de conflictos y la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relación emocional equipo.</a:t>
            </a:r>
          </a:p>
          <a:p>
            <a:pPr marL="114300" indent="0">
              <a:buNone/>
            </a:pPr>
            <a:endParaRPr lang="es-ES" sz="13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 smtClean="0">
                <a:ea typeface="Tahoma" panose="020B0604030504040204" pitchFamily="34" charset="0"/>
                <a:cs typeface="Tahoma" panose="020B0604030504040204" pitchFamily="34" charset="0"/>
              </a:rPr>
              <a:t>GESTIÓN </a:t>
            </a: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ECONÓMICA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(4 horas)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Conceptos claves para no financieros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El criterio económico en la toma de decisiones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Criterios y modelo de gestión económica.</a:t>
            </a:r>
          </a:p>
          <a:p>
            <a:pPr marL="114300" indent="0">
              <a:buNone/>
            </a:pP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PLAN ESTRATÉGICO DE COMUNICACIÓN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(8 horas)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Comunicación Externa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- Comunicación Interna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Criterios y un modelo de plan de comunicación.</a:t>
            </a:r>
          </a:p>
          <a:p>
            <a:pPr marL="114300" indent="0">
              <a:buNone/>
            </a:pP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LEGISLACION COOPERATIVA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 smtClean="0">
                <a:ea typeface="Tahoma" panose="020B0604030504040204" pitchFamily="34" charset="0"/>
                <a:cs typeface="Tahoma" panose="020B0604030504040204" pitchFamily="34" charset="0"/>
              </a:rPr>
              <a:t>(6 </a:t>
            </a: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horas)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Nueva </a:t>
            </a:r>
            <a:r>
              <a:rPr lang="es-ES" sz="1200" dirty="0">
                <a:ea typeface="Tahoma" panose="020B0604030504040204" pitchFamily="34" charset="0"/>
                <a:cs typeface="Tahoma" panose="020B0604030504040204" pitchFamily="34" charset="0"/>
              </a:rPr>
              <a:t>ley de Cooperativas (Ley 14/2011): Principales novedades.</a:t>
            </a:r>
          </a:p>
          <a:p>
            <a:pPr marL="114300" indent="0">
              <a:buNone/>
            </a:pPr>
            <a:r>
              <a:rPr lang="es-ES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Régimen </a:t>
            </a: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social y orgánico de las cooperativas de enseñanza, Régimen económico- financiero, contabilidad y modificaciones  estructurales</a:t>
            </a:r>
            <a:r>
              <a:rPr lang="es-ES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Adaptación </a:t>
            </a: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de estatutos y reglamento de régimen Interno: Proceso legal y cuestiones estatutarias </a:t>
            </a:r>
            <a:r>
              <a:rPr lang="es-ES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relevantes.</a:t>
            </a:r>
          </a:p>
          <a:p>
            <a:pPr marL="114300" indent="0">
              <a:buNone/>
            </a:pPr>
            <a:r>
              <a:rPr lang="es-ES" sz="1300" dirty="0" smtClean="0"/>
              <a:t>Aplicación </a:t>
            </a:r>
            <a:r>
              <a:rPr lang="es-ES" sz="1300" dirty="0"/>
              <a:t>práctica del Modelo de Estatuto – Grupos de trabajo.</a:t>
            </a:r>
          </a:p>
          <a:p>
            <a:pPr marL="228600">
              <a:buFont typeface="+mj-lt"/>
              <a:buAutoNum type="arabicPeriod"/>
            </a:pPr>
            <a:endParaRPr lang="es-ES" sz="1200" dirty="0"/>
          </a:p>
          <a:p>
            <a:pPr marL="114300" indent="0">
              <a:buNone/>
            </a:pPr>
            <a:endParaRPr lang="es-E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5399867" y="3304435"/>
            <a:ext cx="6741368" cy="365760"/>
          </a:xfrm>
        </p:spPr>
        <p:txBody>
          <a:bodyPr/>
          <a:lstStyle/>
          <a:p>
            <a:r>
              <a:rPr lang="es-ES" dirty="0" smtClean="0"/>
              <a:t>Programa de desarrollo y perfeccionamiento directivo - Itinerario Formativo </a:t>
            </a:r>
          </a:p>
          <a:p>
            <a:r>
              <a:rPr lang="es-ES" dirty="0" smtClean="0"/>
              <a:t> 1ª Edición – Año 2.014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698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es-ES" sz="1200" b="1" dirty="0">
                <a:latin typeface="+mn-lt"/>
              </a:rPr>
              <a:t>Los docentes que intervienen en el programa están coordinados por EIM Consultores, empresa andaluza con </a:t>
            </a:r>
            <a:r>
              <a:rPr lang="es-ES" sz="1200" b="1" dirty="0" smtClean="0">
                <a:latin typeface="+mn-lt"/>
              </a:rPr>
              <a:t>amplia   experiencia </a:t>
            </a:r>
            <a:r>
              <a:rPr lang="es-ES" sz="1200" b="1" dirty="0">
                <a:latin typeface="+mn-lt"/>
              </a:rPr>
              <a:t>en la consultoría educativa en general y en la impartición de formación para numerosos colegios </a:t>
            </a:r>
            <a:r>
              <a:rPr lang="es-ES" sz="1200" b="1" dirty="0" smtClean="0">
                <a:latin typeface="+mn-lt"/>
              </a:rPr>
              <a:t>concertados  y </a:t>
            </a:r>
            <a:r>
              <a:rPr lang="es-ES" sz="1200" b="1" dirty="0">
                <a:latin typeface="+mn-lt"/>
              </a:rPr>
              <a:t>privados de toda España</a:t>
            </a:r>
            <a:r>
              <a:rPr lang="es-ES" sz="1200" b="1" dirty="0" smtClean="0">
                <a:latin typeface="+mn-lt"/>
              </a:rPr>
              <a:t>.</a:t>
            </a:r>
            <a:endParaRPr lang="es-ES" sz="1200" b="1" dirty="0">
              <a:latin typeface="+mn-lt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3657600" cy="561662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ES" sz="900" b="1" dirty="0"/>
              <a:t>Juan José López, </a:t>
            </a:r>
            <a:r>
              <a:rPr lang="es-ES" sz="900" dirty="0"/>
              <a:t>socio director de Quorum selección.</a:t>
            </a:r>
          </a:p>
          <a:p>
            <a:pPr marL="114300" indent="0" algn="just">
              <a:buNone/>
            </a:pPr>
            <a:r>
              <a:rPr lang="es-ES" sz="900" dirty="0"/>
              <a:t>Licenciado en Psicología por la Universidad de </a:t>
            </a:r>
            <a:r>
              <a:rPr lang="es-ES" sz="900" dirty="0" smtClean="0"/>
              <a:t>Málaga. Psicoanalista. Socio </a:t>
            </a:r>
            <a:r>
              <a:rPr lang="es-ES" sz="900" dirty="0"/>
              <a:t>fundador y </a:t>
            </a:r>
            <a:r>
              <a:rPr lang="es-ES" sz="900" dirty="0" err="1"/>
              <a:t>Headhunter</a:t>
            </a:r>
            <a:r>
              <a:rPr lang="es-ES" sz="900" dirty="0"/>
              <a:t> de Quorum </a:t>
            </a:r>
            <a:r>
              <a:rPr lang="es-ES" sz="900" dirty="0" smtClean="0"/>
              <a:t>Selección. Docente </a:t>
            </a:r>
            <a:r>
              <a:rPr lang="es-ES" sz="900" dirty="0"/>
              <a:t>del Curso de Experto Universitario y del Master </a:t>
            </a:r>
            <a:r>
              <a:rPr lang="es-ES" sz="900" dirty="0" smtClean="0"/>
              <a:t>de Liderazgo </a:t>
            </a:r>
            <a:r>
              <a:rPr lang="es-ES" sz="900" dirty="0"/>
              <a:t>y Comunicación de la Universidad de Málaga.</a:t>
            </a:r>
          </a:p>
          <a:p>
            <a:pPr marL="114300" indent="0" algn="just">
              <a:buNone/>
            </a:pPr>
            <a:r>
              <a:rPr lang="es-ES" sz="900" dirty="0"/>
              <a:t>Posee más de 12 años de experiencia evaluando </a:t>
            </a:r>
            <a:r>
              <a:rPr lang="es-ES" sz="900" dirty="0" smtClean="0"/>
              <a:t>y  seleccionando </a:t>
            </a:r>
            <a:r>
              <a:rPr lang="es-ES" sz="900" dirty="0"/>
              <a:t>directivos.</a:t>
            </a:r>
          </a:p>
          <a:p>
            <a:pPr marL="114300" indent="0" algn="just">
              <a:buNone/>
            </a:pPr>
            <a:endParaRPr lang="es-ES" sz="900" b="1" dirty="0" smtClean="0"/>
          </a:p>
          <a:p>
            <a:pPr marL="114300" indent="0" algn="just">
              <a:buNone/>
            </a:pPr>
            <a:r>
              <a:rPr lang="es-ES" sz="900" b="1" dirty="0" smtClean="0"/>
              <a:t>Pedro </a:t>
            </a:r>
            <a:r>
              <a:rPr lang="es-ES" sz="900" b="1" dirty="0"/>
              <a:t>Beneit Sierra, </a:t>
            </a:r>
            <a:r>
              <a:rPr lang="es-ES" sz="900" dirty="0"/>
              <a:t>socio director de Grupo </a:t>
            </a:r>
            <a:r>
              <a:rPr lang="es-ES" sz="900" dirty="0" smtClean="0"/>
              <a:t>EIM. Licenciado </a:t>
            </a:r>
            <a:r>
              <a:rPr lang="es-ES" sz="900" dirty="0"/>
              <a:t>en CC.EE. y Empresariales por la Universidad </a:t>
            </a:r>
            <a:r>
              <a:rPr lang="es-ES" sz="900" dirty="0" smtClean="0"/>
              <a:t>de Málaga - Licenciatario </a:t>
            </a:r>
            <a:r>
              <a:rPr lang="es-ES" sz="900" dirty="0"/>
              <a:t>del Modelo EFQM</a:t>
            </a:r>
          </a:p>
          <a:p>
            <a:pPr marL="114300" indent="0" algn="just">
              <a:buNone/>
            </a:pPr>
            <a:r>
              <a:rPr lang="es-ES" sz="900" dirty="0"/>
              <a:t>Director y profesor de Estrategia del Programa Superior </a:t>
            </a:r>
            <a:r>
              <a:rPr lang="es-ES" sz="900" dirty="0" smtClean="0"/>
              <a:t>de Dirección </a:t>
            </a:r>
            <a:r>
              <a:rPr lang="es-ES" sz="900" dirty="0"/>
              <a:t>de Instituciones Educativas de ESIC-EIM consultores</a:t>
            </a:r>
          </a:p>
          <a:p>
            <a:pPr marL="114300" indent="0" algn="just">
              <a:buNone/>
            </a:pPr>
            <a:endParaRPr lang="es-ES" sz="900" b="1" dirty="0" smtClean="0"/>
          </a:p>
          <a:p>
            <a:pPr marL="114300" indent="0" algn="just">
              <a:buNone/>
            </a:pPr>
            <a:r>
              <a:rPr lang="es-ES" sz="900" b="1" dirty="0" smtClean="0"/>
              <a:t>Josep Luis </a:t>
            </a:r>
            <a:r>
              <a:rPr lang="es-ES" sz="900" b="1" dirty="0"/>
              <a:t>Segú, </a:t>
            </a:r>
            <a:r>
              <a:rPr lang="es-ES" sz="900" dirty="0"/>
              <a:t>director general de </a:t>
            </a:r>
            <a:r>
              <a:rPr lang="es-ES" sz="900" dirty="0" err="1"/>
              <a:t>Dep</a:t>
            </a:r>
            <a:r>
              <a:rPr lang="es-ES" sz="900" dirty="0"/>
              <a:t> </a:t>
            </a:r>
            <a:r>
              <a:rPr lang="es-ES" sz="900" dirty="0" err="1" smtClean="0"/>
              <a:t>institut</a:t>
            </a:r>
            <a:r>
              <a:rPr lang="es-ES" sz="900" dirty="0" smtClean="0"/>
              <a:t>. Director </a:t>
            </a:r>
            <a:r>
              <a:rPr lang="es-ES" sz="900" dirty="0"/>
              <a:t>General de </a:t>
            </a:r>
            <a:r>
              <a:rPr lang="es-ES" sz="900" dirty="0" err="1"/>
              <a:t>Dep</a:t>
            </a:r>
            <a:r>
              <a:rPr lang="es-ES" sz="900" dirty="0"/>
              <a:t> consultoría </a:t>
            </a:r>
            <a:r>
              <a:rPr lang="es-ES" sz="900" dirty="0" smtClean="0"/>
              <a:t>estratégica, Director </a:t>
            </a:r>
            <a:r>
              <a:rPr lang="es-ES" sz="900" dirty="0"/>
              <a:t>General de </a:t>
            </a:r>
            <a:r>
              <a:rPr lang="es-ES" sz="900" dirty="0" err="1" smtClean="0"/>
              <a:t>Educaweb</a:t>
            </a:r>
            <a:r>
              <a:rPr lang="es-ES" sz="900" dirty="0" smtClean="0"/>
              <a:t> - Experto </a:t>
            </a:r>
            <a:r>
              <a:rPr lang="es-ES" sz="900" dirty="0"/>
              <a:t>en Marketing </a:t>
            </a:r>
            <a:r>
              <a:rPr lang="es-ES" sz="900" dirty="0" smtClean="0"/>
              <a:t>Educativo, Ldo</a:t>
            </a:r>
            <a:r>
              <a:rPr lang="es-ES" sz="900" dirty="0"/>
              <a:t>. en Medicina por la Universidad de </a:t>
            </a:r>
            <a:r>
              <a:rPr lang="es-ES" sz="900" dirty="0" smtClean="0"/>
              <a:t>Barcelona.</a:t>
            </a:r>
            <a:endParaRPr lang="es-ES" sz="900" dirty="0"/>
          </a:p>
          <a:p>
            <a:pPr marL="114300" indent="0" algn="just">
              <a:buNone/>
            </a:pPr>
            <a:r>
              <a:rPr lang="es-ES" sz="900" dirty="0"/>
              <a:t>Ponente en congresos </a:t>
            </a:r>
            <a:r>
              <a:rPr lang="es-ES" sz="900" dirty="0" smtClean="0"/>
              <a:t>educativos  PDG </a:t>
            </a:r>
            <a:r>
              <a:rPr lang="es-ES" sz="900" dirty="0"/>
              <a:t>por el IESE</a:t>
            </a:r>
          </a:p>
          <a:p>
            <a:pPr marL="114300" indent="0" algn="just">
              <a:buNone/>
            </a:pPr>
            <a:endParaRPr lang="es-ES" sz="900" b="1" dirty="0" smtClean="0"/>
          </a:p>
          <a:p>
            <a:pPr marL="114300" indent="0" algn="just">
              <a:buNone/>
            </a:pPr>
            <a:r>
              <a:rPr lang="es-ES" sz="900" b="1" dirty="0" smtClean="0"/>
              <a:t>Juan </a:t>
            </a:r>
            <a:r>
              <a:rPr lang="es-ES" sz="900" b="1" dirty="0"/>
              <a:t>Guerrero, </a:t>
            </a:r>
            <a:r>
              <a:rPr lang="es-ES" sz="900" dirty="0"/>
              <a:t>socio consultor de Grupo EIM y </a:t>
            </a:r>
            <a:r>
              <a:rPr lang="es-ES" sz="900" dirty="0" smtClean="0"/>
              <a:t>director de PROGRENTIS. Licenciado </a:t>
            </a:r>
            <a:r>
              <a:rPr lang="es-ES" sz="900" dirty="0"/>
              <a:t>en CC.EE. y Empresariales por la Universidad </a:t>
            </a:r>
            <a:r>
              <a:rPr lang="es-ES" sz="900" dirty="0" smtClean="0"/>
              <a:t> de Málaga - Licenciatario </a:t>
            </a:r>
            <a:r>
              <a:rPr lang="es-ES" sz="900" dirty="0"/>
              <a:t>del Modelo </a:t>
            </a:r>
            <a:r>
              <a:rPr lang="es-ES" sz="900" dirty="0" smtClean="0"/>
              <a:t>EFQM, Experto </a:t>
            </a:r>
            <a:r>
              <a:rPr lang="es-ES" sz="900" dirty="0"/>
              <a:t>en Coaching Educativo y docente en el </a:t>
            </a:r>
            <a:r>
              <a:rPr lang="es-ES" sz="900" dirty="0" smtClean="0"/>
              <a:t>Programa, Superior </a:t>
            </a:r>
            <a:r>
              <a:rPr lang="es-ES" sz="900" dirty="0"/>
              <a:t>de EIM </a:t>
            </a:r>
            <a:r>
              <a:rPr lang="es-ES" sz="900" dirty="0" smtClean="0"/>
              <a:t>consultores, Profesor </a:t>
            </a:r>
            <a:r>
              <a:rPr lang="es-ES" sz="900" dirty="0"/>
              <a:t>en el Programa Superior de Dirección de </a:t>
            </a:r>
            <a:r>
              <a:rPr lang="es-ES" sz="900" dirty="0" smtClean="0"/>
              <a:t>Instituciones, Educativas </a:t>
            </a:r>
            <a:r>
              <a:rPr lang="es-ES" sz="900" dirty="0"/>
              <a:t>de ESIC-EIM consultores</a:t>
            </a:r>
          </a:p>
          <a:p>
            <a:pPr marL="114300" indent="0" algn="just">
              <a:buNone/>
            </a:pPr>
            <a:r>
              <a:rPr lang="es-ES" sz="900" dirty="0" smtClean="0"/>
              <a:t>Ponente </a:t>
            </a:r>
            <a:r>
              <a:rPr lang="es-ES" sz="900" dirty="0"/>
              <a:t>en congresos nacionales e </a:t>
            </a:r>
            <a:r>
              <a:rPr lang="es-ES" sz="900" dirty="0" smtClean="0"/>
              <a:t>internacionales,</a:t>
            </a:r>
          </a:p>
          <a:p>
            <a:pPr marL="114300" indent="0" algn="just">
              <a:buNone/>
            </a:pPr>
            <a:endParaRPr lang="es-ES" sz="900" dirty="0"/>
          </a:p>
          <a:p>
            <a:pPr marL="114300" indent="0" algn="just">
              <a:buNone/>
            </a:pPr>
            <a:r>
              <a:rPr lang="es-ES" sz="900" b="1" dirty="0"/>
              <a:t>Federico Malpica</a:t>
            </a:r>
            <a:r>
              <a:rPr lang="es-ES" sz="900" dirty="0"/>
              <a:t>, director de Innovación de </a:t>
            </a:r>
            <a:r>
              <a:rPr lang="es-ES" sz="900" dirty="0" smtClean="0"/>
              <a:t>Grupo EIM</a:t>
            </a:r>
            <a:r>
              <a:rPr lang="es-ES" sz="900" dirty="0"/>
              <a:t>.</a:t>
            </a:r>
          </a:p>
          <a:p>
            <a:pPr marL="114300" indent="0" algn="just">
              <a:buNone/>
            </a:pPr>
            <a:r>
              <a:rPr lang="es-ES" sz="900" dirty="0"/>
              <a:t>Doctor en Ciencias de la Educación por la </a:t>
            </a:r>
            <a:r>
              <a:rPr lang="es-ES" sz="900" dirty="0" smtClean="0"/>
              <a:t>Universidad Autónoma </a:t>
            </a:r>
            <a:r>
              <a:rPr lang="es-ES" sz="900" dirty="0"/>
              <a:t>de Barcelona</a:t>
            </a:r>
          </a:p>
          <a:p>
            <a:pPr marL="114300" indent="0" algn="just">
              <a:buNone/>
            </a:pPr>
            <a:r>
              <a:rPr lang="es-ES" sz="900" dirty="0"/>
              <a:t>Estudios en Maestría en Gestión y Dirección de </a:t>
            </a:r>
            <a:r>
              <a:rPr lang="es-ES" sz="900" dirty="0" smtClean="0"/>
              <a:t>Centros Educativas </a:t>
            </a:r>
            <a:r>
              <a:rPr lang="es-ES" sz="900" dirty="0"/>
              <a:t>por la Universidad de Barcelona</a:t>
            </a:r>
            <a:r>
              <a:rPr lang="es-ES" sz="900" dirty="0" smtClean="0"/>
              <a:t>.</a:t>
            </a:r>
            <a:r>
              <a:rPr lang="es-ES" sz="900" dirty="0"/>
              <a:t> Posgrado en Calidad de la Formación y de Evaluación </a:t>
            </a:r>
            <a:r>
              <a:rPr lang="es-ES" sz="900" dirty="0" smtClean="0"/>
              <a:t>del Modelo EFQM. Ponente </a:t>
            </a:r>
            <a:r>
              <a:rPr lang="es-ES" sz="900" dirty="0"/>
              <a:t>en congresos nacionales e internacionales</a:t>
            </a:r>
          </a:p>
          <a:p>
            <a:pPr marL="114300" indent="0" algn="just">
              <a:buNone/>
            </a:pPr>
            <a:r>
              <a:rPr lang="es-ES" sz="900" dirty="0"/>
              <a:t>Profesor en el Programa Superior de Dirección de Instituciones</a:t>
            </a:r>
          </a:p>
          <a:p>
            <a:pPr marL="114300" indent="0" algn="just">
              <a:buNone/>
            </a:pPr>
            <a:r>
              <a:rPr lang="es-ES" sz="900" dirty="0"/>
              <a:t>Educativas de ESIC-EIM consultores</a:t>
            </a:r>
          </a:p>
          <a:p>
            <a:pPr marL="114300" indent="0">
              <a:buNone/>
            </a:pPr>
            <a:endParaRPr lang="es-ES" sz="800" dirty="0"/>
          </a:p>
          <a:p>
            <a:pPr marL="114300" indent="0">
              <a:buNone/>
            </a:pPr>
            <a:fld id="{E36D8258-4F0C-4A30-9897-3D611AB442B9}" type="slidenum">
              <a:rPr lang="es-ES" sz="800" smtClean="0"/>
              <a:t>5</a:t>
            </a:fld>
            <a:endParaRPr lang="es-ES" sz="8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>
          <a:xfrm>
            <a:off x="4499992" y="980728"/>
            <a:ext cx="3657600" cy="5454384"/>
          </a:xfrm>
        </p:spPr>
        <p:txBody>
          <a:bodyPr>
            <a:normAutofit fontScale="32500" lnSpcReduction="20000"/>
          </a:bodyPr>
          <a:lstStyle/>
          <a:p>
            <a:pPr marL="114300" indent="0">
              <a:buNone/>
            </a:pPr>
            <a:endParaRPr lang="es-ES" dirty="0" smtClean="0"/>
          </a:p>
          <a:p>
            <a:pPr marL="114300" indent="0" algn="just">
              <a:buNone/>
            </a:pPr>
            <a:r>
              <a:rPr lang="es-ES" sz="3100" b="1" dirty="0" smtClean="0"/>
              <a:t>Miguel </a:t>
            </a:r>
            <a:r>
              <a:rPr lang="es-ES" sz="3100" b="1" dirty="0"/>
              <a:t>Ángel Coello, </a:t>
            </a:r>
            <a:r>
              <a:rPr lang="es-ES" sz="3100" dirty="0"/>
              <a:t>Director Fundación San </a:t>
            </a:r>
            <a:r>
              <a:rPr lang="es-ES" sz="3100" dirty="0" smtClean="0"/>
              <a:t>Vicente Mártir </a:t>
            </a:r>
            <a:r>
              <a:rPr lang="es-ES" sz="3100" dirty="0"/>
              <a:t>de </a:t>
            </a:r>
            <a:r>
              <a:rPr lang="es-ES" sz="3100" dirty="0" smtClean="0"/>
              <a:t>Valencia. Gerente </a:t>
            </a:r>
            <a:r>
              <a:rPr lang="es-ES" sz="3100" dirty="0"/>
              <a:t>de la Fundación San Vicente Mártir de Valencia</a:t>
            </a:r>
          </a:p>
          <a:p>
            <a:pPr marL="114300" indent="0" algn="just">
              <a:buNone/>
            </a:pPr>
            <a:r>
              <a:rPr lang="es-ES" sz="3100" dirty="0"/>
              <a:t>(integra 68 </a:t>
            </a:r>
            <a:r>
              <a:rPr lang="es-ES" sz="3100" dirty="0" smtClean="0"/>
              <a:t>colegios) Licenciado </a:t>
            </a:r>
            <a:r>
              <a:rPr lang="es-ES" sz="3100" dirty="0"/>
              <a:t>en </a:t>
            </a:r>
            <a:r>
              <a:rPr lang="es-ES" sz="3100" dirty="0" smtClean="0"/>
              <a:t>Derecho, Asesor </a:t>
            </a:r>
            <a:r>
              <a:rPr lang="es-ES" sz="3100" dirty="0"/>
              <a:t>externo de patronales de la </a:t>
            </a:r>
            <a:r>
              <a:rPr lang="es-ES" sz="3100" dirty="0" smtClean="0"/>
              <a:t>enseñanza, Director </a:t>
            </a:r>
            <a:r>
              <a:rPr lang="es-ES" sz="3100" dirty="0"/>
              <a:t>Titular del Colegio Ntra. Sra. De </a:t>
            </a:r>
            <a:r>
              <a:rPr lang="es-ES" sz="3100" dirty="0" err="1"/>
              <a:t>Penyarrocha</a:t>
            </a:r>
            <a:r>
              <a:rPr lang="es-ES" sz="3100" dirty="0"/>
              <a:t> </a:t>
            </a:r>
            <a:r>
              <a:rPr lang="es-ES" sz="3100" dirty="0" smtClean="0"/>
              <a:t> de Valencia, Profesor </a:t>
            </a:r>
            <a:r>
              <a:rPr lang="es-ES" sz="3100" dirty="0"/>
              <a:t>en el Programa Superior de Dirección de </a:t>
            </a:r>
            <a:r>
              <a:rPr lang="es-ES" sz="3100" dirty="0" smtClean="0"/>
              <a:t>Instituciones Educativas </a:t>
            </a:r>
            <a:r>
              <a:rPr lang="es-ES" sz="3100" dirty="0"/>
              <a:t>de ESIC-EIM consultores</a:t>
            </a:r>
          </a:p>
          <a:p>
            <a:pPr marL="114300" indent="0" algn="just">
              <a:buNone/>
            </a:pPr>
            <a:endParaRPr lang="es-ES" sz="3100" dirty="0" smtClean="0"/>
          </a:p>
          <a:p>
            <a:pPr marL="114300" indent="0" algn="just">
              <a:buNone/>
            </a:pPr>
            <a:r>
              <a:rPr lang="es-ES" sz="3100" b="1" dirty="0" smtClean="0"/>
              <a:t>Silvio </a:t>
            </a:r>
            <a:r>
              <a:rPr lang="es-ES" sz="3100" b="1" dirty="0"/>
              <a:t>Miguel Bueno, </a:t>
            </a:r>
            <a:r>
              <a:rPr lang="es-ES" sz="3100" dirty="0"/>
              <a:t>consultor senior Grupo EIM.</a:t>
            </a:r>
          </a:p>
          <a:p>
            <a:pPr marL="114300" indent="0" algn="just">
              <a:buNone/>
            </a:pPr>
            <a:r>
              <a:rPr lang="es-ES" sz="3100" dirty="0"/>
              <a:t>Licenciado en Teología y </a:t>
            </a:r>
            <a:r>
              <a:rPr lang="es-ES" sz="3100" dirty="0" smtClean="0"/>
              <a:t>Filosofía. Vinculado </a:t>
            </a:r>
            <a:r>
              <a:rPr lang="es-ES" sz="3100" dirty="0"/>
              <a:t>a la pedagogía en sus más diversas </a:t>
            </a:r>
            <a:r>
              <a:rPr lang="es-ES" sz="3100" dirty="0" smtClean="0"/>
              <a:t>dimensiones, prácticas</a:t>
            </a:r>
            <a:r>
              <a:rPr lang="es-ES" sz="3100" dirty="0"/>
              <a:t>, ha sido profesor de primaria, secundaria, ha </a:t>
            </a:r>
            <a:r>
              <a:rPr lang="es-ES" sz="3100" dirty="0" smtClean="0"/>
              <a:t>fundado diversas </a:t>
            </a:r>
            <a:r>
              <a:rPr lang="es-ES" sz="3100" dirty="0"/>
              <a:t>asociaciones de animación sociocultural en </a:t>
            </a:r>
            <a:r>
              <a:rPr lang="es-ES" sz="3100" dirty="0" smtClean="0"/>
              <a:t>barrios deprimidos</a:t>
            </a:r>
            <a:r>
              <a:rPr lang="es-ES" sz="3100" dirty="0"/>
              <a:t>, ha convivido con adultos en fase de </a:t>
            </a:r>
            <a:r>
              <a:rPr lang="es-ES" sz="3100" dirty="0" smtClean="0"/>
              <a:t>reinserción social </a:t>
            </a:r>
            <a:r>
              <a:rPr lang="es-ES" sz="3100" dirty="0"/>
              <a:t>y en centros de adolescentes con expedientes </a:t>
            </a:r>
            <a:r>
              <a:rPr lang="es-ES" sz="3100" dirty="0" smtClean="0"/>
              <a:t>de protección </a:t>
            </a:r>
            <a:r>
              <a:rPr lang="es-ES" sz="3100" dirty="0"/>
              <a:t>o con medidas judiciales. Los últimos ocho años </a:t>
            </a:r>
            <a:r>
              <a:rPr lang="es-ES" sz="3100" dirty="0" smtClean="0"/>
              <a:t>ha sido </a:t>
            </a:r>
            <a:r>
              <a:rPr lang="es-ES" sz="3100" dirty="0"/>
              <a:t>director pedagógico del Colegio San José ss.cc. de </a:t>
            </a:r>
            <a:r>
              <a:rPr lang="es-ES" sz="3100" dirty="0" smtClean="0"/>
              <a:t>Sevilla.. En </a:t>
            </a:r>
            <a:r>
              <a:rPr lang="es-ES" sz="3100" dirty="0"/>
              <a:t>su desarrollo personal y profesional no ha </a:t>
            </a:r>
            <a:r>
              <a:rPr lang="es-ES" sz="3100" dirty="0" smtClean="0"/>
              <a:t>interrumpido la </a:t>
            </a:r>
            <a:r>
              <a:rPr lang="es-ES" sz="3100" dirty="0"/>
              <a:t>formación en acompañamiento personal, de grupos </a:t>
            </a:r>
            <a:r>
              <a:rPr lang="es-ES" sz="3100" dirty="0" smtClean="0"/>
              <a:t>y corporaciones </a:t>
            </a:r>
            <a:r>
              <a:rPr lang="es-ES" sz="3100" dirty="0"/>
              <a:t>o de coaching. En colaboración con EIM </a:t>
            </a:r>
            <a:r>
              <a:rPr lang="es-ES" sz="3100" dirty="0" smtClean="0"/>
              <a:t>ha asesorado </a:t>
            </a:r>
            <a:r>
              <a:rPr lang="es-ES" sz="3100" dirty="0"/>
              <a:t>a diversas instituciones educativas en España </a:t>
            </a:r>
            <a:r>
              <a:rPr lang="es-ES" sz="3100" dirty="0" smtClean="0"/>
              <a:t>e </a:t>
            </a:r>
            <a:r>
              <a:rPr lang="es-ES" sz="3100" dirty="0" err="1" smtClean="0"/>
              <a:t>Hispanoamerica</a:t>
            </a:r>
            <a:r>
              <a:rPr lang="es-ES" sz="3100" dirty="0" smtClean="0"/>
              <a:t>.</a:t>
            </a:r>
          </a:p>
          <a:p>
            <a:pPr marL="114300" indent="0" algn="just">
              <a:buNone/>
            </a:pPr>
            <a:endParaRPr lang="es-ES" sz="3100" dirty="0"/>
          </a:p>
          <a:p>
            <a:pPr marL="114300" indent="0" algn="just">
              <a:buNone/>
            </a:pPr>
            <a:r>
              <a:rPr lang="es-ES" sz="3100" b="1" dirty="0"/>
              <a:t>Yolanda San Román, </a:t>
            </a:r>
            <a:r>
              <a:rPr lang="es-ES" sz="3100" dirty="0"/>
              <a:t>consultora senior Grupo </a:t>
            </a:r>
            <a:r>
              <a:rPr lang="es-ES" sz="3100" dirty="0" smtClean="0"/>
              <a:t>EIM. Directora </a:t>
            </a:r>
            <a:r>
              <a:rPr lang="es-ES" sz="3100" dirty="0"/>
              <a:t>de </a:t>
            </a:r>
            <a:r>
              <a:rPr lang="es-ES" sz="3100" dirty="0" err="1"/>
              <a:t>Educonsulting</a:t>
            </a:r>
            <a:r>
              <a:rPr lang="es-ES" sz="3100" dirty="0"/>
              <a:t>, consultora </a:t>
            </a:r>
            <a:r>
              <a:rPr lang="es-ES" sz="3100" dirty="0" smtClean="0"/>
              <a:t>especializada en </a:t>
            </a:r>
            <a:r>
              <a:rPr lang="es-ES" sz="3100" dirty="0"/>
              <a:t>formación y comunicación en centros educativos </a:t>
            </a:r>
            <a:r>
              <a:rPr lang="es-ES" sz="3100" dirty="0" smtClean="0"/>
              <a:t>y asociaciones profesionales. Profesora </a:t>
            </a:r>
            <a:r>
              <a:rPr lang="es-ES" sz="3100" dirty="0"/>
              <a:t>de Estrategias de RRPP y Comunicación </a:t>
            </a:r>
            <a:r>
              <a:rPr lang="es-ES" sz="3100" dirty="0" smtClean="0"/>
              <a:t>en diferentes </a:t>
            </a:r>
            <a:r>
              <a:rPr lang="es-ES" sz="3100" dirty="0"/>
              <a:t>escuelas de negocio y </a:t>
            </a:r>
            <a:r>
              <a:rPr lang="es-ES" sz="3100" dirty="0" smtClean="0"/>
              <a:t>universidades. Con </a:t>
            </a:r>
            <a:r>
              <a:rPr lang="es-ES" sz="3100" dirty="0"/>
              <a:t>anterioridad ha sido directora de Comunicación en</a:t>
            </a:r>
          </a:p>
          <a:p>
            <a:pPr marL="114300" indent="0" algn="just">
              <a:buNone/>
            </a:pPr>
            <a:r>
              <a:rPr lang="es-ES" sz="3100" dirty="0"/>
              <a:t>la Asociación de Directivos de Comunicación (</a:t>
            </a:r>
            <a:r>
              <a:rPr lang="es-ES" sz="3100" dirty="0" err="1"/>
              <a:t>Dircom</a:t>
            </a:r>
            <a:r>
              <a:rPr lang="es-ES" sz="3100" dirty="0"/>
              <a:t>), </a:t>
            </a:r>
            <a:r>
              <a:rPr lang="es-ES" sz="3100" dirty="0" smtClean="0"/>
              <a:t>y ha </a:t>
            </a:r>
            <a:r>
              <a:rPr lang="es-ES" sz="3100" dirty="0"/>
              <a:t>trabajado en la dirección de comunicación de CEOE, </a:t>
            </a:r>
            <a:r>
              <a:rPr lang="es-ES" sz="3100" dirty="0" smtClean="0"/>
              <a:t>en la </a:t>
            </a:r>
            <a:r>
              <a:rPr lang="es-ES" sz="3100" dirty="0"/>
              <a:t>Dirección de Comunicación de la Comisión Europea </a:t>
            </a:r>
            <a:r>
              <a:rPr lang="es-ES" sz="3100" dirty="0" smtClean="0"/>
              <a:t>en Bruselas </a:t>
            </a:r>
            <a:r>
              <a:rPr lang="es-ES" sz="3100" dirty="0"/>
              <a:t>y en la Secretaría de Estado para la Unión Europea.</a:t>
            </a:r>
          </a:p>
          <a:p>
            <a:pPr marL="11430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45224"/>
            <a:ext cx="1390650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6157230" y="2619080"/>
            <a:ext cx="5226641" cy="365760"/>
          </a:xfrm>
        </p:spPr>
        <p:txBody>
          <a:bodyPr/>
          <a:lstStyle/>
          <a:p>
            <a:r>
              <a:rPr lang="es-ES" dirty="0" smtClean="0"/>
              <a:t>Programa de desarrollo y perfeccionamiento directivo - Itinerario Formativo </a:t>
            </a:r>
          </a:p>
          <a:p>
            <a:r>
              <a:rPr lang="es-ES" dirty="0"/>
              <a:t>1ª Edición – Año 2.014</a:t>
            </a:r>
          </a:p>
        </p:txBody>
      </p:sp>
    </p:spTree>
    <p:extLst>
      <p:ext uri="{BB962C8B-B14F-4D97-AF65-F5344CB8AC3E}">
        <p14:creationId xmlns:p14="http://schemas.microsoft.com/office/powerpoint/2010/main" val="3476159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</TotalTime>
  <Words>1697</Words>
  <Application>Microsoft Office PowerPoint</Application>
  <PresentationFormat>Presentación en pantalla (4:3)</PresentationFormat>
  <Paragraphs>184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Adyacencia</vt:lpstr>
      <vt:lpstr>ITINERARIO FORMATIVO  DESARROLLO  Y PERFECCIONAMIENTO DE DIRECTIVOS/AS </vt:lpstr>
      <vt:lpstr>ITINERARIO FORMATIVO: DESARROLLO Y PERFECCIONAMIENTO DE DIRECTIVOS/AS</vt:lpstr>
      <vt:lpstr>ITINERARIO FORMATIVO: DESARROLLO Y PERFECCIONAMIENTO DE DIRECTIVOS/AS</vt:lpstr>
      <vt:lpstr>MÓDULOS</vt:lpstr>
      <vt:lpstr>Los docentes que intervienen en el programa están coordinados por EIM Consultores, empresa andaluza con amplia   experiencia en la consultoría educativa en general y en la impartición de formación para numerosos colegios concertados  y privados de toda España.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DESARROLLO Y PERFECCIONAMIENTO DIRECTIVO</dc:title>
  <dc:creator>Antonio Biedma</dc:creator>
  <cp:lastModifiedBy>Antonio Biedma</cp:lastModifiedBy>
  <cp:revision>12</cp:revision>
  <cp:lastPrinted>2014-09-24T08:05:58Z</cp:lastPrinted>
  <dcterms:created xsi:type="dcterms:W3CDTF">2014-06-17T08:39:15Z</dcterms:created>
  <dcterms:modified xsi:type="dcterms:W3CDTF">2014-09-24T08:06:52Z</dcterms:modified>
</cp:coreProperties>
</file>